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Amatic SC"/>
      <p:regular r:id="rId18"/>
      <p:bold r:id="rId19"/>
    </p:embeddedFont>
    <p:embeddedFont>
      <p:font typeface="Source Code Pro"/>
      <p:regular r:id="rId20"/>
      <p:bold r:id="rId21"/>
      <p:italic r:id="rId22"/>
      <p:boldItalic r:id="rId23"/>
    </p:embeddedFont>
    <p:embeddedFont>
      <p:font typeface="Roboto Mon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regular.fntdata"/><Relationship Id="rId22" Type="http://schemas.openxmlformats.org/officeDocument/2006/relationships/font" Target="fonts/SourceCodePro-italic.fntdata"/><Relationship Id="rId21" Type="http://schemas.openxmlformats.org/officeDocument/2006/relationships/font" Target="fonts/SourceCodePro-bold.fntdata"/><Relationship Id="rId24" Type="http://schemas.openxmlformats.org/officeDocument/2006/relationships/font" Target="fonts/RobotoMono-regular.fntdata"/><Relationship Id="rId23" Type="http://schemas.openxmlformats.org/officeDocument/2006/relationships/font" Target="fonts/SourceCodePr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ono-italic.fntdata"/><Relationship Id="rId25" Type="http://schemas.openxmlformats.org/officeDocument/2006/relationships/font" Target="fonts/RobotoMono-bold.fntdata"/><Relationship Id="rId27" Type="http://schemas.openxmlformats.org/officeDocument/2006/relationships/font" Target="fonts/RobotoMon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19" Type="http://schemas.openxmlformats.org/officeDocument/2006/relationships/font" Target="fonts/AmaticSC-bold.fntdata"/><Relationship Id="rId18" Type="http://schemas.openxmlformats.org/officeDocument/2006/relationships/font" Target="fonts/AmaticSC-regular.fntdata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6f59039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6f5903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59039d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59039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6f59039d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6f59039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6f59039d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6f59039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90e09a69d5_4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90e09a69d5_4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59039d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59039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6f59039d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6f59039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90e09a69d5_4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90e09a69d5_4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Source Code Pro"/>
              <a:buNone/>
              <a:defRPr b="1" sz="34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Source Code Pro"/>
              <a:buNone/>
              <a:defRPr b="1" sz="42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Source Code Pro"/>
              <a:buNone/>
              <a:defRPr b="1" sz="42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Source Code Pro"/>
              <a:buNone/>
              <a:defRPr b="1" sz="42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Source Code Pro"/>
              <a:buNone/>
              <a:defRPr b="1" sz="42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Source Code Pro"/>
              <a:buNone/>
              <a:defRPr b="1" sz="42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Source Code Pro"/>
              <a:buNone/>
              <a:defRPr b="1" sz="42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Source Code Pro"/>
              <a:buNone/>
              <a:defRPr b="1" sz="42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Source Code Pro"/>
              <a:buNone/>
              <a:defRPr b="1" sz="42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800"/>
              <a:buFont typeface="Source Code Pro"/>
              <a:buChar char="●"/>
              <a:defRPr sz="1800"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Source Code Pro"/>
              <a:buChar char="○"/>
              <a:defRPr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Source Code Pro"/>
              <a:buChar char="■"/>
              <a:defRPr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Source Code Pro"/>
              <a:buChar char="●"/>
              <a:defRPr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Source Code Pro"/>
              <a:buChar char="○"/>
              <a:defRPr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Source Code Pro"/>
              <a:buChar char="■"/>
              <a:defRPr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Source Code Pro"/>
              <a:buChar char="●"/>
              <a:defRPr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Source Code Pro"/>
              <a:buChar char="○"/>
              <a:defRPr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F1115"/>
              </a:buClr>
              <a:buSzPts val="1400"/>
              <a:buFont typeface="Source Code Pro"/>
              <a:buChar char="■"/>
              <a:defRPr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rive.google.com/file/d/1EpGohxlJa3EFk0lODJ_yRnn_141CzKuE/view" TargetMode="External"/><Relationship Id="rId4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A86E8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Source Code Pro"/>
                <a:ea typeface="Source Code Pro"/>
                <a:cs typeface="Source Code Pro"/>
                <a:sym typeface="Source Code Pro"/>
              </a:rPr>
              <a:t>Карта Добра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команда: </a:t>
            </a:r>
            <a:r>
              <a:rPr lang="ru" sz="3000"/>
              <a:t>Рыбка с раком</a:t>
            </a:r>
            <a:endParaRPr sz="3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F1115"/>
                </a:solidFill>
                <a:highlight>
                  <a:srgbClr val="FFFFFF"/>
                </a:highlight>
              </a:rPr>
              <a:t>Одностраничный сайт для повышения видимости НКО в малых городах</a:t>
            </a:r>
            <a:endParaRPr sz="1400">
              <a:solidFill>
                <a:srgbClr val="0F1115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F1115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177025" y="890450"/>
            <a:ext cx="3886200" cy="18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F1115"/>
                </a:solidFill>
              </a:rPr>
              <a:t>Проблема:</a:t>
            </a:r>
            <a:endParaRPr b="1">
              <a:solidFill>
                <a:srgbClr val="0F1115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rgbClr val="0F111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НКО в малых городах — «невидимки». Информация разбросана по соцсетям и чатам, нет единой точки входа для волонтеров и жителей.</a:t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4644250" y="890450"/>
            <a:ext cx="3886200" cy="15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F1115"/>
                </a:solidFill>
              </a:rPr>
              <a:t>Решение:</a:t>
            </a:r>
            <a:endParaRPr b="1">
              <a:solidFill>
                <a:srgbClr val="0F1115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rgbClr val="0F111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Единая интерактивная карта, объединяющая все НКО. Прозрачность, простой поиск и легкое добавление новых организаций.</a:t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0774" y="2571750"/>
            <a:ext cx="1879251" cy="2192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 rotWithShape="1">
          <a:blip r:embed="rId4">
            <a:alphaModFix/>
          </a:blip>
          <a:srcRect b="0" l="0" r="0" t="2095"/>
          <a:stretch/>
        </p:blipFill>
        <p:spPr>
          <a:xfrm>
            <a:off x="4644250" y="2571750"/>
            <a:ext cx="3479864" cy="219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 title="Запись экрана 2025-11-16 в 14.03.40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8839200" cy="4668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-25" y="0"/>
            <a:ext cx="4198500" cy="891000"/>
          </a:xfrm>
          <a:prstGeom prst="rect">
            <a:avLst/>
          </a:prstGeom>
          <a:solidFill>
            <a:srgbClr val="4A86E8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5000"/>
              </a:lnSpc>
              <a:spcBef>
                <a:spcPts val="1200"/>
              </a:spcBef>
              <a:spcAft>
                <a:spcPts val="600"/>
              </a:spcAft>
              <a:buNone/>
            </a:pPr>
            <a:r>
              <a:rPr lang="ru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Ключевые функции</a:t>
            </a:r>
            <a:endParaRPr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7" name="Google Shape;77;p16"/>
          <p:cNvSpPr txBox="1"/>
          <p:nvPr>
            <p:ph idx="1" type="subTitle"/>
          </p:nvPr>
        </p:nvSpPr>
        <p:spPr>
          <a:xfrm>
            <a:off x="0" y="810325"/>
            <a:ext cx="4198500" cy="4333200"/>
          </a:xfrm>
          <a:prstGeom prst="rect">
            <a:avLst/>
          </a:prstGeom>
          <a:solidFill>
            <a:srgbClr val="4A86E8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Интерактивная карта: Масштабирование, панорамирование, привязка к городам Росатома.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Умные фильтры и поиск: Поиск по названию, фильтрация по типу деятельности и городу. 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Детальная карточка НКО: Все поля из ТЗ (контакты, описание, соцсети). 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Есть возможность добавить НКО с выбором городов (по названию, без координат, что приятно) 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0"/>
            <a:ext cx="4572001" cy="2352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352977"/>
            <a:ext cx="4571999" cy="30325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A86E8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4" name="Google Shape;84;p17"/>
          <p:cNvCxnSpPr>
            <a:endCxn id="85" idx="2"/>
          </p:cNvCxnSpPr>
          <p:nvPr/>
        </p:nvCxnSpPr>
        <p:spPr>
          <a:xfrm flipH="1">
            <a:off x="5224625" y="1289775"/>
            <a:ext cx="4200" cy="354120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" name="Google Shape;86;p17"/>
          <p:cNvSpPr txBox="1"/>
          <p:nvPr>
            <p:ph type="title"/>
          </p:nvPr>
        </p:nvSpPr>
        <p:spPr>
          <a:xfrm>
            <a:off x="0" y="0"/>
            <a:ext cx="9144000" cy="12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/>
              <a:t>Технические преимущества</a:t>
            </a:r>
            <a:endParaRPr sz="4000"/>
          </a:p>
        </p:txBody>
      </p:sp>
      <p:sp>
        <p:nvSpPr>
          <p:cNvPr id="87" name="Google Shape;87;p17"/>
          <p:cNvSpPr txBox="1"/>
          <p:nvPr/>
        </p:nvSpPr>
        <p:spPr>
          <a:xfrm>
            <a:off x="169625" y="1291750"/>
            <a:ext cx="3953400" cy="3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Модульная архитектура:</a:t>
            </a:r>
            <a:r>
              <a:rPr lang="ru" sz="15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Код разделен на логические компоненты (модуль карты, модуль пользователей, модуль модерации).</a:t>
            </a:r>
            <a:endParaRPr sz="15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Простота доработки:</a:t>
            </a:r>
            <a:r>
              <a:rPr lang="ru" sz="15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Легко добавить новое поле в карточку НКО или новый тип фильтра без переписывания всей системы.</a:t>
            </a:r>
            <a:endParaRPr sz="15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API-first подход:</a:t>
            </a:r>
            <a:r>
              <a:rPr lang="ru" sz="15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В будущем можно легко создать мобильное приложение на основе того же бэкенда.</a:t>
            </a:r>
            <a:endParaRPr sz="15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F1115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8" name="Google Shape;88;p17"/>
          <p:cNvSpPr/>
          <p:nvPr/>
        </p:nvSpPr>
        <p:spPr>
          <a:xfrm>
            <a:off x="4123025" y="1054100"/>
            <a:ext cx="2260500" cy="863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52400" marR="152400" rtl="0" algn="ctr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app.py </a:t>
            </a:r>
            <a:endParaRPr sz="1100">
              <a:solidFill>
                <a:schemeClr val="accen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52400" marR="152400" rtl="0" algn="ctr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(Основной модуль Flask приложения)</a:t>
            </a:r>
            <a:endParaRPr sz="1100">
              <a:solidFill>
                <a:schemeClr val="accen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9" name="Google Shape;89;p17"/>
          <p:cNvSpPr/>
          <p:nvPr/>
        </p:nvSpPr>
        <p:spPr>
          <a:xfrm>
            <a:off x="4123025" y="2126525"/>
            <a:ext cx="2260500" cy="625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52400" marR="152400" rtl="0" algn="ctr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templates</a:t>
            </a:r>
            <a:endParaRPr sz="1100">
              <a:solidFill>
                <a:schemeClr val="accen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90" name="Google Shape;90;p17"/>
          <p:cNvCxnSpPr>
            <a:stCxn id="89" idx="3"/>
          </p:cNvCxnSpPr>
          <p:nvPr/>
        </p:nvCxnSpPr>
        <p:spPr>
          <a:xfrm flipH="1" rot="10800000">
            <a:off x="6383525" y="1990175"/>
            <a:ext cx="397800" cy="4491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91" name="Google Shape;91;p17"/>
          <p:cNvCxnSpPr>
            <a:stCxn id="89" idx="3"/>
          </p:cNvCxnSpPr>
          <p:nvPr/>
        </p:nvCxnSpPr>
        <p:spPr>
          <a:xfrm flipH="1" rot="10800000">
            <a:off x="6383525" y="2288975"/>
            <a:ext cx="525600" cy="150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92" name="Google Shape;92;p17"/>
          <p:cNvCxnSpPr/>
          <p:nvPr/>
        </p:nvCxnSpPr>
        <p:spPr>
          <a:xfrm>
            <a:off x="6383525" y="2439275"/>
            <a:ext cx="198600" cy="6174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93" name="Google Shape;93;p17"/>
          <p:cNvCxnSpPr/>
          <p:nvPr/>
        </p:nvCxnSpPr>
        <p:spPr>
          <a:xfrm>
            <a:off x="6383400" y="2439300"/>
            <a:ext cx="597000" cy="1623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94" name="Google Shape;94;p17"/>
          <p:cNvSpPr txBox="1"/>
          <p:nvPr/>
        </p:nvSpPr>
        <p:spPr>
          <a:xfrm>
            <a:off x="6767025" y="1748625"/>
            <a:ext cx="18624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base -шаблон</a:t>
            </a:r>
            <a:endParaRPr sz="1000">
              <a:solidFill>
                <a:srgbClr val="0F1115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6909125" y="2055450"/>
            <a:ext cx="2097300" cy="3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Map - ГГ (нашего сайта)</a:t>
            </a:r>
            <a:endParaRPr sz="1000">
              <a:solidFill>
                <a:srgbClr val="0F1115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6326650" y="2961300"/>
            <a:ext cx="2817300" cy="5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52400" marR="15240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rPr>
              <a:t>organizations - Страница с организациями связана с бд</a:t>
            </a:r>
            <a:endParaRPr sz="1000">
              <a:solidFill>
                <a:schemeClr val="accen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6767025" y="2437275"/>
            <a:ext cx="24594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52400" marR="152400" rtl="0" algn="l">
              <a:lnSpc>
                <a:spcPct val="16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create - Форма добавления новой организации</a:t>
            </a:r>
            <a:endParaRPr sz="1000">
              <a:solidFill>
                <a:schemeClr val="accen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8" name="Google Shape;98;p17"/>
          <p:cNvSpPr/>
          <p:nvPr/>
        </p:nvSpPr>
        <p:spPr>
          <a:xfrm>
            <a:off x="4123025" y="3022600"/>
            <a:ext cx="2203800" cy="74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Source Code Pro"/>
                <a:ea typeface="Source Code Pro"/>
                <a:cs typeface="Source Code Pro"/>
                <a:sym typeface="Source Code Pro"/>
              </a:rPr>
              <a:t>Static </a:t>
            </a:r>
            <a:endParaRPr sz="10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latin typeface="Source Code Pro"/>
                <a:ea typeface="Source Code Pro"/>
                <a:cs typeface="Source Code Pro"/>
                <a:sym typeface="Source Code Pro"/>
              </a:rPr>
              <a:t>(стили + логика карты)</a:t>
            </a:r>
            <a:endParaRPr sz="10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5" name="Google Shape;85;p17"/>
          <p:cNvSpPr txBox="1"/>
          <p:nvPr/>
        </p:nvSpPr>
        <p:spPr>
          <a:xfrm>
            <a:off x="4122725" y="4042575"/>
            <a:ext cx="2203800" cy="788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База данных</a:t>
            </a:r>
            <a:br>
              <a:rPr lang="ru" sz="1800"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ru" sz="1000"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(наша гордость)</a:t>
            </a:r>
            <a:endParaRPr sz="1000">
              <a:solidFill>
                <a:srgbClr val="0F1115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4549275" y="296900"/>
            <a:ext cx="4594800" cy="548100"/>
          </a:xfrm>
          <a:prstGeom prst="rect">
            <a:avLst/>
          </a:prstGeom>
          <a:solidFill>
            <a:srgbClr val="4A86E8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75000"/>
              </a:lnSpc>
              <a:spcBef>
                <a:spcPts val="1200"/>
              </a:spcBef>
              <a:spcAft>
                <a:spcPts val="600"/>
              </a:spcAft>
              <a:buNone/>
            </a:pPr>
            <a:r>
              <a:rPr lang="ru" sz="1800">
                <a:solidFill>
                  <a:srgbClr val="0F1115"/>
                </a:solidFill>
                <a:latin typeface="Roboto"/>
                <a:ea typeface="Roboto"/>
                <a:cs typeface="Roboto"/>
                <a:sym typeface="Roboto"/>
              </a:rPr>
              <a:t> Удобство использования (UX/UI)</a:t>
            </a:r>
            <a:endParaRPr sz="3600"/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4877475" y="1275625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F111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Интуитивный интерфейс:</a:t>
            </a:r>
            <a:endParaRPr b="1">
              <a:solidFill>
                <a:srgbClr val="0F111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F111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Минималистичный дизайн, соответствующий брендбуку Росатома. Все элементы на своих местах.</a:t>
            </a:r>
            <a:endParaRPr>
              <a:solidFill>
                <a:srgbClr val="0F111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4877475" y="2421763"/>
            <a:ext cx="3981900" cy="12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F111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Простая навигация: </a:t>
            </a:r>
            <a:endParaRPr b="1">
              <a:solidFill>
                <a:srgbClr val="0F111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F111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Главный экран = карта. Фильтры и поиск всегда под рукой.</a:t>
            </a:r>
            <a:endParaRPr b="1" sz="1600"/>
          </a:p>
        </p:txBody>
      </p:sp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4877475" y="3731429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F111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Визуальная логика: </a:t>
            </a:r>
            <a:endParaRPr b="1">
              <a:solidFill>
                <a:srgbClr val="0F111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F111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всё читабельно, и работает.</a:t>
            </a:r>
            <a:endParaRPr>
              <a:solidFill>
                <a:srgbClr val="0F111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F111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</p:txBody>
      </p:sp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/>
          </a:blip>
          <a:srcRect b="50465" l="0" r="0" t="0"/>
          <a:stretch/>
        </p:blipFill>
        <p:spPr>
          <a:xfrm>
            <a:off x="0" y="0"/>
            <a:ext cx="4572677" cy="1199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 rotWithShape="1">
          <a:blip r:embed="rId4">
            <a:alphaModFix/>
          </a:blip>
          <a:srcRect b="0" l="0" r="0" t="15023"/>
          <a:stretch/>
        </p:blipFill>
        <p:spPr>
          <a:xfrm>
            <a:off x="0" y="1027850"/>
            <a:ext cx="4533852" cy="240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5975" y="2943185"/>
            <a:ext cx="3981901" cy="209593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0" name="Google Shape;110;p18"/>
          <p:cNvGrpSpPr/>
          <p:nvPr/>
        </p:nvGrpSpPr>
        <p:grpSpPr>
          <a:xfrm>
            <a:off x="-190474" y="453078"/>
            <a:ext cx="2226667" cy="822554"/>
            <a:chOff x="-664125" y="453081"/>
            <a:chExt cx="2700300" cy="997519"/>
          </a:xfrm>
        </p:grpSpPr>
        <p:cxnSp>
          <p:nvCxnSpPr>
            <p:cNvPr id="111" name="Google Shape;111;p18"/>
            <p:cNvCxnSpPr/>
            <p:nvPr/>
          </p:nvCxnSpPr>
          <p:spPr>
            <a:xfrm flipH="1" rot="10800000">
              <a:off x="-664125" y="594100"/>
              <a:ext cx="2700300" cy="856500"/>
            </a:xfrm>
            <a:prstGeom prst="straightConnector1">
              <a:avLst/>
            </a:prstGeom>
            <a:noFill/>
            <a:ln cap="flat" cmpd="sng" w="23575">
              <a:solidFill>
                <a:srgbClr val="4A86E8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12" name="Google Shape;112;p18"/>
            <p:cNvSpPr txBox="1"/>
            <p:nvPr/>
          </p:nvSpPr>
          <p:spPr>
            <a:xfrm rot="-1073041">
              <a:off x="-337205" y="750763"/>
              <a:ext cx="1983124" cy="282436"/>
            </a:xfrm>
            <a:prstGeom prst="rect">
              <a:avLst/>
            </a:prstGeom>
            <a:solidFill>
              <a:srgbClr val="4A86E8">
                <a:alpha val="36080"/>
              </a:srgbClr>
            </a:solidFill>
            <a:ln>
              <a:noFill/>
            </a:ln>
          </p:spPr>
          <p:txBody>
            <a:bodyPr anchorCtr="0" anchor="t" bIns="75400" lIns="75400" spcFirstLastPara="1" rIns="75400" wrap="square" tIns="754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824">
                  <a:solidFill>
                    <a:srgbClr val="0000FF"/>
                  </a:solidFill>
                  <a:latin typeface="Source Code Pro"/>
                  <a:ea typeface="Source Code Pro"/>
                  <a:cs typeface="Source Code Pro"/>
                  <a:sym typeface="Source Code Pro"/>
                </a:rPr>
                <a:t>Кнопочки работают</a:t>
              </a:r>
              <a:endParaRPr sz="824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A86E8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/>
        </p:nvSpPr>
        <p:spPr>
          <a:xfrm>
            <a:off x="339250" y="156575"/>
            <a:ext cx="71763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Что предстоит нам предстоит исправить или добавить</a:t>
            </a:r>
            <a:endParaRPr b="1"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339250" y="934200"/>
            <a:ext cx="8181000" cy="327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Source Code Pro"/>
              <a:buChar char="➢"/>
            </a:pPr>
            <a:r>
              <a:rPr lang="ru" sz="21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Добавить возможность регистрации, входа</a:t>
            </a:r>
            <a:endParaRPr sz="21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Source Code Pro"/>
              <a:buChar char="➢"/>
            </a:pPr>
            <a:r>
              <a:rPr lang="ru" sz="21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Добавить модерацию (проверки заявок на новые нко) </a:t>
            </a:r>
            <a:endParaRPr sz="21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Source Code Pro"/>
              <a:buChar char="➢"/>
            </a:pPr>
            <a:r>
              <a:rPr lang="ru" sz="21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Поправить отступы и навести красоту</a:t>
            </a:r>
            <a:endParaRPr sz="21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Source Code Pro"/>
              <a:buChar char="➢"/>
            </a:pPr>
            <a:r>
              <a:rPr lang="ru" sz="21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Собрать и добавить недостающую информацию нко</a:t>
            </a:r>
            <a:endParaRPr sz="21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0" title="спасибо за внимание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0875" y="843175"/>
            <a:ext cx="4542226" cy="357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 txBox="1"/>
          <p:nvPr/>
        </p:nvSpPr>
        <p:spPr>
          <a:xfrm>
            <a:off x="2242600" y="4416475"/>
            <a:ext cx="46419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D9D9D9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Мозг умер</a:t>
            </a:r>
            <a:endParaRPr sz="1800">
              <a:solidFill>
                <a:srgbClr val="D9D9D9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